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4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99"/>
  </p:normalViewPr>
  <p:slideViewPr>
    <p:cSldViewPr snapToGrid="0" snapToObjects="1">
      <p:cViewPr>
        <p:scale>
          <a:sx n="88" d="100"/>
          <a:sy n="88" d="100"/>
        </p:scale>
        <p:origin x="28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0A4A-419B-9041-8F0A-97FFECC38008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18B7-6020-A54F-8EB3-076D1B8CF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0A4A-419B-9041-8F0A-97FFECC38008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18B7-6020-A54F-8EB3-076D1B8CF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0A4A-419B-9041-8F0A-97FFECC38008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18B7-6020-A54F-8EB3-076D1B8CF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0A4A-419B-9041-8F0A-97FFECC38008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18B7-6020-A54F-8EB3-076D1B8CF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0A4A-419B-9041-8F0A-97FFECC38008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18B7-6020-A54F-8EB3-076D1B8CF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0A4A-419B-9041-8F0A-97FFECC38008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18B7-6020-A54F-8EB3-076D1B8CF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0A4A-419B-9041-8F0A-97FFECC38008}" type="datetimeFigureOut">
              <a:rPr lang="en-US" smtClean="0"/>
              <a:t>4/1/19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18B7-6020-A54F-8EB3-076D1B8CF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0A4A-419B-9041-8F0A-97FFECC38008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18B7-6020-A54F-8EB3-076D1B8CF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0A4A-419B-9041-8F0A-97FFECC38008}" type="datetimeFigureOut">
              <a:rPr lang="en-US" smtClean="0"/>
              <a:t>4/1/19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18B7-6020-A54F-8EB3-076D1B8CF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0A4A-419B-9041-8F0A-97FFECC38008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18B7-6020-A54F-8EB3-076D1B8CF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0A4A-419B-9041-8F0A-97FFECC38008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18B7-6020-A54F-8EB3-076D1B8CF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0A4A-419B-9041-8F0A-97FFECC38008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A18B7-6020-A54F-8EB3-076D1B8CF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Aerospike High Efficiency Nozzle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558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Luca Robbins</a:t>
            </a:r>
          </a:p>
          <a:p>
            <a:r>
              <a:rPr lang="en-US" dirty="0" smtClean="0"/>
              <a:t>Mentor: Dr. Matthew </a:t>
            </a:r>
            <a:r>
              <a:rPr lang="en-US" dirty="0" err="1" smtClean="0"/>
              <a:t>Peet</a:t>
            </a:r>
            <a:endParaRPr lang="en-US" dirty="0" smtClean="0"/>
          </a:p>
          <a:p>
            <a:r>
              <a:rPr lang="en-US" dirty="0" smtClean="0"/>
              <a:t>Sun Devil Rocketry</a:t>
            </a:r>
          </a:p>
          <a:p>
            <a:r>
              <a:rPr lang="en-US" dirty="0" smtClean="0"/>
              <a:t>NASA Space Grant Symposium</a:t>
            </a:r>
          </a:p>
          <a:p>
            <a:r>
              <a:rPr lang="en-US" dirty="0" smtClean="0"/>
              <a:t>April 13, 2019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5257800"/>
            <a:ext cx="1752600" cy="1454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338" y="4609408"/>
            <a:ext cx="1684338" cy="2248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15" y="4739287"/>
            <a:ext cx="2452914" cy="21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1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Been Done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Rockets are expensive and inefficient</a:t>
            </a:r>
          </a:p>
          <a:p>
            <a:r>
              <a:rPr lang="en-US" dirty="0" smtClean="0"/>
              <a:t>Staged rockets are big and hard to lift off the ground</a:t>
            </a:r>
          </a:p>
          <a:p>
            <a:r>
              <a:rPr lang="en-US" dirty="0" smtClean="0"/>
              <a:t>Rocket engines and nozzles operate at extremely high temperatures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Design of nozzle shape</a:t>
            </a:r>
          </a:p>
          <a:p>
            <a:r>
              <a:rPr lang="en-US" dirty="0"/>
              <a:t>CAD Modeling</a:t>
            </a:r>
          </a:p>
          <a:p>
            <a:r>
              <a:rPr lang="en-US" dirty="0"/>
              <a:t>Fluid Flow Analysis</a:t>
            </a:r>
          </a:p>
          <a:p>
            <a:r>
              <a:rPr lang="en-US" dirty="0"/>
              <a:t>Control System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6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Aerospike?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4309155" cy="3901729"/>
          </a:xfrm>
        </p:spPr>
        <p:txBody>
          <a:bodyPr/>
          <a:lstStyle/>
          <a:p>
            <a:r>
              <a:rPr lang="en-US" dirty="0" smtClean="0"/>
              <a:t>Higher efficiency throughout flight better than bell nozzle</a:t>
            </a:r>
          </a:p>
          <a:p>
            <a:r>
              <a:rPr lang="en-US" dirty="0" smtClean="0"/>
              <a:t>Altitude compensation feature</a:t>
            </a:r>
          </a:p>
          <a:p>
            <a:r>
              <a:rPr lang="en-US" dirty="0" smtClean="0"/>
              <a:t>Weight savings</a:t>
            </a:r>
          </a:p>
          <a:p>
            <a:r>
              <a:rPr lang="en-US" dirty="0" smtClean="0"/>
              <a:t>Ideal Expansion of Exhaust gases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88" y="3441700"/>
            <a:ext cx="4699000" cy="3416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88" y="1"/>
            <a:ext cx="4699000" cy="3441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9834594" y="1520795"/>
            <a:ext cx="344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PD-</a:t>
            </a:r>
            <a:r>
              <a:rPr lang="en-US" sz="1000" dirty="0" err="1"/>
              <a:t>USGov</a:t>
            </a:r>
            <a:r>
              <a:rPr lang="en-US" sz="1000" dirty="0"/>
              <a:t>-NASA (original), Creative Commons Attribution-Share Alike 3.0 </a:t>
            </a:r>
            <a:r>
              <a:rPr lang="en-US" sz="1000" dirty="0" err="1"/>
              <a:t>Unported</a:t>
            </a:r>
            <a:r>
              <a:rPr lang="en-US" sz="1000" dirty="0"/>
              <a:t> 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9716179" y="5026740"/>
            <a:ext cx="34416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Researchgate.net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81808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Nozzle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4013533"/>
            <a:ext cx="5157787" cy="2919343"/>
          </a:xfrm>
        </p:spPr>
        <p:txBody>
          <a:bodyPr/>
          <a:lstStyle/>
          <a:p>
            <a:r>
              <a:rPr lang="en-US" dirty="0" smtClean="0"/>
              <a:t>Truncated Toroidal Aerospike</a:t>
            </a:r>
          </a:p>
          <a:p>
            <a:r>
              <a:rPr lang="en-US" dirty="0" smtClean="0"/>
              <a:t>Ideal Expansion</a:t>
            </a:r>
          </a:p>
          <a:p>
            <a:r>
              <a:rPr lang="en-US" dirty="0" smtClean="0"/>
              <a:t>Exhaust benefits</a:t>
            </a:r>
          </a:p>
          <a:p>
            <a:r>
              <a:rPr lang="en-US" dirty="0" smtClean="0"/>
              <a:t>Altitude compensation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39788" y="1394070"/>
                <a:ext cx="4495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i="1" dirty="0" smtClean="0">
                    <a:latin typeface="Cambria Math" charset="0"/>
                  </a:rPr>
                  <a:t>Thrust Equation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𝑚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8" y="1394070"/>
                <a:ext cx="4495800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2171" t="-5882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39788" y="2371691"/>
                <a:ext cx="5751444" cy="1495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Cambria Math" charset="0"/>
                  </a:rPr>
                  <a:t>Area Mach Number Relation</a:t>
                </a:r>
                <a:endParaRPr lang="en-US" sz="2400" b="0" i="1" dirty="0" smtClean="0">
                  <a:latin typeface="Cambria Math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𝛾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+1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mr-IN" sz="2400" b="0" i="1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𝛾</m:t>
                                      </m:r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𝛾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𝛾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8" y="2371691"/>
                <a:ext cx="5751444" cy="1495218"/>
              </a:xfrm>
              <a:prstGeom prst="rect">
                <a:avLst/>
              </a:prstGeom>
              <a:blipFill rotWithShape="0">
                <a:blip r:embed="rId3"/>
                <a:stretch>
                  <a:fillRect l="-1697" t="-3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99" y="1221792"/>
            <a:ext cx="5587502" cy="50548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12199" y="6300147"/>
            <a:ext cx="5587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DSIAC.org</a:t>
            </a:r>
            <a:r>
              <a:rPr lang="en-US" sz="1000" dirty="0" smtClean="0"/>
              <a:t> Defense Systems Information Analysis Center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3436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5157787" cy="4498975"/>
          </a:xfrm>
        </p:spPr>
        <p:txBody>
          <a:bodyPr/>
          <a:lstStyle/>
          <a:p>
            <a:r>
              <a:rPr lang="en-US" dirty="0" smtClean="0"/>
              <a:t>Design centers around spike</a:t>
            </a:r>
          </a:p>
          <a:p>
            <a:r>
              <a:rPr lang="en-US" dirty="0" smtClean="0"/>
              <a:t>Multiple design iterations</a:t>
            </a:r>
          </a:p>
          <a:p>
            <a:r>
              <a:rPr lang="en-US" dirty="0" smtClean="0"/>
              <a:t>Primarily designed for solid fuel</a:t>
            </a:r>
          </a:p>
          <a:p>
            <a:r>
              <a:rPr lang="en-US" dirty="0" smtClean="0"/>
              <a:t>Threads and O-rings</a:t>
            </a:r>
          </a:p>
          <a:p>
            <a:r>
              <a:rPr lang="en-US" dirty="0" smtClean="0"/>
              <a:t>Flow Simulation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75" y="0"/>
            <a:ext cx="5618922" cy="2923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76" y="2926372"/>
            <a:ext cx="5618922" cy="19941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0" y="4929519"/>
            <a:ext cx="11733855" cy="192848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975429" y="4557485"/>
            <a:ext cx="3022146" cy="372033"/>
            <a:chOff x="7104639" y="23835472"/>
            <a:chExt cx="3219221" cy="471944"/>
          </a:xfrm>
        </p:grpSpPr>
        <p:grpSp>
          <p:nvGrpSpPr>
            <p:cNvPr id="11" name="Group 10"/>
            <p:cNvGrpSpPr/>
            <p:nvPr/>
          </p:nvGrpSpPr>
          <p:grpSpPr>
            <a:xfrm>
              <a:off x="9179342" y="23843065"/>
              <a:ext cx="1144518" cy="464351"/>
              <a:chOff x="7467600" y="23842658"/>
              <a:chExt cx="1144518" cy="464351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7467600" y="23927781"/>
                <a:ext cx="685800" cy="322237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165887" y="23842658"/>
                <a:ext cx="446231" cy="464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3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157665" y="23835472"/>
              <a:ext cx="1125228" cy="461665"/>
              <a:chOff x="5833061" y="23835472"/>
              <a:chExt cx="1125228" cy="461665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5833061" y="23945512"/>
                <a:ext cx="685800" cy="32004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512058" y="23835472"/>
                <a:ext cx="4462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1</a:t>
                </a:r>
                <a:endParaRPr lang="en-US" sz="24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104639" y="23843065"/>
              <a:ext cx="1163380" cy="464351"/>
              <a:chOff x="4036778" y="23842657"/>
              <a:chExt cx="1163380" cy="464351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4036778" y="23949900"/>
                <a:ext cx="685800" cy="322237"/>
              </a:xfrm>
              <a:prstGeom prst="rect">
                <a:avLst/>
              </a:prstGeom>
              <a:solidFill>
                <a:srgbClr val="0033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53927" y="23842657"/>
                <a:ext cx="446231" cy="464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0</a:t>
                </a:r>
                <a:endParaRPr lang="en-US" sz="2400" dirty="0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943429" y="4557485"/>
            <a:ext cx="1901371" cy="37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Controls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5157787" cy="4508500"/>
          </a:xfrm>
        </p:spPr>
        <p:txBody>
          <a:bodyPr/>
          <a:lstStyle/>
          <a:p>
            <a:r>
              <a:rPr lang="en-US" dirty="0" smtClean="0"/>
              <a:t>Proportional Integral Derivative controller</a:t>
            </a:r>
          </a:p>
          <a:p>
            <a:r>
              <a:rPr lang="en-US" dirty="0" smtClean="0"/>
              <a:t>Proportional- Gets closer to desired output</a:t>
            </a:r>
          </a:p>
          <a:p>
            <a:r>
              <a:rPr lang="en-US" dirty="0" smtClean="0"/>
              <a:t>Integral- Closes steady state error fast</a:t>
            </a:r>
          </a:p>
          <a:p>
            <a:r>
              <a:rPr lang="en-US" dirty="0" smtClean="0"/>
              <a:t>Derivative- Quick response to changes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" t="4011" r="7219" b="4858"/>
          <a:stretch/>
        </p:blipFill>
        <p:spPr>
          <a:xfrm>
            <a:off x="6653350" y="2503714"/>
            <a:ext cx="5538650" cy="43542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072292" y="1097169"/>
                <a:ext cx="4283096" cy="703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𝐺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712.68 (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+2)(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+125)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292" y="1097169"/>
                <a:ext cx="4283096" cy="7036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33443"/>
            <a:ext cx="6653350" cy="132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6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217744"/>
            <a:ext cx="10515600" cy="1325563"/>
          </a:xfrm>
        </p:spPr>
        <p:txBody>
          <a:bodyPr/>
          <a:lstStyle/>
          <a:p>
            <a:r>
              <a:rPr lang="en-US" smtClean="0"/>
              <a:t>Layout and </a:t>
            </a:r>
            <a:br>
              <a:rPr lang="en-US" smtClean="0"/>
            </a:br>
            <a:r>
              <a:rPr lang="en-US" smtClean="0"/>
              <a:t>Response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" t="4011" r="7219" b="4858"/>
          <a:stretch/>
        </p:blipFill>
        <p:spPr>
          <a:xfrm>
            <a:off x="3176" y="1591581"/>
            <a:ext cx="6698883" cy="5266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t="3244" r="7456" b="4471"/>
          <a:stretch/>
        </p:blipFill>
        <p:spPr>
          <a:xfrm>
            <a:off x="6667083" y="1591583"/>
            <a:ext cx="5524917" cy="5266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775" y="-14253"/>
            <a:ext cx="8066226" cy="160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0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463387"/>
            <a:ext cx="5157787" cy="454602"/>
          </a:xfrm>
        </p:spPr>
        <p:txBody>
          <a:bodyPr/>
          <a:lstStyle/>
          <a:p>
            <a:r>
              <a:rPr lang="en-US" dirty="0" smtClean="0"/>
              <a:t>Planned Tests </a:t>
            </a:r>
            <a:r>
              <a:rPr lang="mr-IN" dirty="0" smtClean="0"/>
              <a:t>–</a:t>
            </a:r>
            <a:r>
              <a:rPr lang="en-US" dirty="0" smtClean="0"/>
              <a:t> HTPB Propellant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6" y="1917990"/>
            <a:ext cx="5157787" cy="285279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Conventional Bell Nozzle control test </a:t>
            </a:r>
          </a:p>
          <a:p>
            <a:r>
              <a:rPr lang="en-US" dirty="0" smtClean="0"/>
              <a:t>Aerospike Nozzle with Coolant System </a:t>
            </a:r>
          </a:p>
          <a:p>
            <a:r>
              <a:rPr lang="en-US" dirty="0" smtClean="0"/>
              <a:t>Aerospike Nozzle w/out Coolant System</a:t>
            </a:r>
          </a:p>
          <a:p>
            <a:r>
              <a:rPr lang="en-US" dirty="0" smtClean="0"/>
              <a:t>3 test fires for each case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00913"/>
            <a:ext cx="5183188" cy="3979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17989"/>
            <a:ext cx="5183188" cy="111669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Measuring thrust (load cell)</a:t>
            </a:r>
          </a:p>
          <a:p>
            <a:r>
              <a:rPr lang="en-US" dirty="0" smtClean="0"/>
              <a:t>Chamber pressure (Pressure Transducer)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43" y="2423288"/>
            <a:ext cx="1832045" cy="4434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009" y="3423962"/>
            <a:ext cx="2947434" cy="343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7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97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295</Words>
  <Application>Microsoft Macintosh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Cambria Math</vt:lpstr>
      <vt:lpstr>Mangal</vt:lpstr>
      <vt:lpstr>Arial</vt:lpstr>
      <vt:lpstr>Office Theme</vt:lpstr>
      <vt:lpstr>Aerospike High Efficiency Nozzle</vt:lpstr>
      <vt:lpstr>What Has Been Done</vt:lpstr>
      <vt:lpstr>Why Aerospike?</vt:lpstr>
      <vt:lpstr>Nozzle Design</vt:lpstr>
      <vt:lpstr>Modeling</vt:lpstr>
      <vt:lpstr>Cooling Controls</vt:lpstr>
      <vt:lpstr>Layout and  Response</vt:lpstr>
      <vt:lpstr>Testing</vt:lpstr>
      <vt:lpstr>Thank you!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 Robbins (Student)</dc:creator>
  <cp:lastModifiedBy>Luca Robbins (Student)</cp:lastModifiedBy>
  <cp:revision>27</cp:revision>
  <dcterms:created xsi:type="dcterms:W3CDTF">2019-04-02T03:55:12Z</dcterms:created>
  <dcterms:modified xsi:type="dcterms:W3CDTF">2019-04-02T06:57:25Z</dcterms:modified>
</cp:coreProperties>
</file>